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2F047B-5F07-48E1-BC0C-730D4E2EA0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6DF4056-27DE-F82C-26DB-A996C9BBAC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61C3E5-97D2-8BD7-AC85-A1948E7F0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E992-69EE-274D-9AED-7E47FB2440B9}" type="datetimeFigureOut">
              <a:rPr lang="ru-RU"/>
              <a:t>10.05.2023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38E7ED-A2F8-77BE-46AD-390F99AF2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A6346E-0836-D55F-89F9-3F01A88A9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AF174-E0CE-064C-ACC8-874FC8A1E702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243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ABF762-2FE0-52D4-1EB8-B9FBDCE22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8B5DCA-94ED-50DF-1FD5-435FDB391B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B9C44A-0E69-5234-D3DE-D70D56E8C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E992-69EE-274D-9AED-7E47FB2440B9}" type="datetimeFigureOut">
              <a:rPr lang="ru-RU"/>
              <a:t>10.05.2023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E0C91B-69B8-180F-21A0-7C552933D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706866-1EEB-92D3-D868-A776660BB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AF174-E0CE-064C-ACC8-874FC8A1E702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416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128811D-9EE3-7DCD-6E2E-01E135FBED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C1A03D-02EC-9594-CDC6-E156C923B2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4E1CD4-6618-DA55-4683-D9A0D5692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E992-69EE-274D-9AED-7E47FB2440B9}" type="datetimeFigureOut">
              <a:rPr lang="ru-RU"/>
              <a:t>10.05.2023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557B15-AE1D-C211-7F41-3A28AA3BA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A44DE0-91A5-63A8-56C6-1B2F73A0B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AF174-E0CE-064C-ACC8-874FC8A1E702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444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BB515E-4C85-B54B-6D72-3621B11F1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1F514D-5B13-F52A-3F96-0A9015BAB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0ABA54-C02B-28C2-1333-F0A8CDA2E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E992-69EE-274D-9AED-7E47FB2440B9}" type="datetimeFigureOut">
              <a:rPr lang="ru-RU"/>
              <a:t>10.05.2023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74B45E-349D-38FE-E2E8-26A7D0490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E705C2-CC87-F6D7-A4E5-3DCBEBF49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AF174-E0CE-064C-ACC8-874FC8A1E702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002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098A4E-E66E-C5E2-AA4B-A19EDA342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3D132A2-B627-AA88-5862-8F2E840A6F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23FF19-15B3-AF75-A7F7-F4549583E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E992-69EE-274D-9AED-7E47FB2440B9}" type="datetimeFigureOut">
              <a:rPr lang="ru-RU"/>
              <a:t>10.05.2023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AAF254-BDAF-5D31-1EE0-FE200A2DC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1F37A4-F842-5378-FA40-6EAEE3CE2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AF174-E0CE-064C-ACC8-874FC8A1E702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936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B6DA1D-758E-E240-FA16-9E048D194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FEFC78-2744-E2F0-C67E-BAF64AAF4A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3ECEDCA-F052-B14A-29E2-B967E285C0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F80F2FC-F68D-3B75-8984-47A222690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E992-69EE-274D-9AED-7E47FB2440B9}" type="datetimeFigureOut">
              <a:rPr lang="ru-RU"/>
              <a:t>10.05.2023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FC421C-25DF-52AB-1514-C8C9E56EC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7D1D92-A4A1-932A-A837-3DB79803D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AF174-E0CE-064C-ACC8-874FC8A1E702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344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03855E-FA9E-92DF-708C-06CA95013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0959CFB-496D-CA05-9EE9-AD70005A1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27BA472-030B-17A9-32AF-EF62A17EA1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5127FBE-9D0D-76F7-2D17-34B7B1388C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732574C-E7E7-EFC4-E016-A0CDD1A219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65F5B82-D895-3CD5-9AF6-0CD880F3C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E992-69EE-274D-9AED-7E47FB2440B9}" type="datetimeFigureOut">
              <a:rPr lang="ru-RU"/>
              <a:t>10.05.2023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E6063D1-54D7-C61F-50D2-9A5AA30B3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89C1DEC-CF9B-0E7E-7213-A0065BF49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AF174-E0CE-064C-ACC8-874FC8A1E702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695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9DD8B9-D8A6-724D-D803-F96E1C88F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5DFFC09-2E90-83BD-C7DC-B0B1012C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E992-69EE-274D-9AED-7E47FB2440B9}" type="datetimeFigureOut">
              <a:rPr lang="ru-RU"/>
              <a:t>10.05.2023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3C60B8A-5522-1201-974A-98BFF919F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B9A0D25-C9F6-D659-AF0D-35D6C6F69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AF174-E0CE-064C-ACC8-874FC8A1E702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366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7DBBB38-C84A-5A9C-B487-17B916840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E992-69EE-274D-9AED-7E47FB2440B9}" type="datetimeFigureOut">
              <a:rPr lang="ru-RU"/>
              <a:t>10.05.2023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80CC79A-FDCA-301A-C673-F99051879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D00DD2E-D930-DE27-E430-93B3C72A6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AF174-E0CE-064C-ACC8-874FC8A1E702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1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1E302A-615A-0FBD-7D91-7CD47DE87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C5BEA6-FBB3-C2AE-544C-8663FDAB4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309A33C-0681-6129-7C1E-3873CC57E3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376341-2D28-3454-D74D-407FD52D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E992-69EE-274D-9AED-7E47FB2440B9}" type="datetimeFigureOut">
              <a:rPr lang="ru-RU"/>
              <a:t>10.05.2023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4981AE3-4148-F295-8B20-9B997A902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23E3963-884C-F029-543D-105C91641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AF174-E0CE-064C-ACC8-874FC8A1E702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823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B4986D-DC07-BA04-6F81-D45E21E37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9F32884-E4B8-D87D-40ED-1DC0711731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CCB3132-638D-8D38-4C14-258464180A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049BD9-C463-059A-02B7-80DF3F7CE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E992-69EE-274D-9AED-7E47FB2440B9}" type="datetimeFigureOut">
              <a:rPr lang="ru-RU"/>
              <a:t>10.05.2023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F0E50D-5779-37A9-E149-8FDC9987C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3594930-010B-9DBC-9915-2F786C8B7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AF174-E0CE-064C-ACC8-874FC8A1E702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068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ACAB9D-04E6-D8D2-79E1-718B685A0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AB808D-3296-2E9F-BBC3-7E057FAFE1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4C0775-9507-3882-D9AA-16C652C6AD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2E992-69EE-274D-9AED-7E47FB2440B9}" type="datetimeFigureOut">
              <a:rPr lang="ru-RU"/>
              <a:t>10.05.2023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08A778-7DFE-7154-59C9-1299985ADA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55A689-9FBB-9685-73F2-2C9E8189AB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9AF174-E0CE-064C-ACC8-874FC8A1E702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2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5.jpe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0.jpe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4.jpe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5.jpeg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9CA2253E-B40F-34EA-6F21-EF01ECEC86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1" t="-922" r="49009"/>
          <a:stretch/>
        </p:blipFill>
        <p:spPr>
          <a:xfrm>
            <a:off x="-6989" y="-80367"/>
            <a:ext cx="6855023" cy="6938367"/>
          </a:xfrm>
          <a:prstGeom prst="rect">
            <a:avLst/>
          </a:prstGeom>
        </p:spPr>
      </p:pic>
      <p:pic>
        <p:nvPicPr>
          <p:cNvPr id="9" name="Рисунок 9">
            <a:extLst>
              <a:ext uri="{FF2B5EF4-FFF2-40B4-BE49-F238E27FC236}">
                <a16:creationId xmlns:a16="http://schemas.microsoft.com/office/drawing/2014/main" id="{2CB14702-4699-39E8-9C03-3C4C2D4BBD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452" y="0"/>
            <a:ext cx="7423548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3DB679-37B5-0491-033A-9301175711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08225" y="2355043"/>
            <a:ext cx="9144000" cy="678656"/>
          </a:xfrm>
        </p:spPr>
        <p:txBody>
          <a:bodyPr>
            <a:noAutofit/>
          </a:bodyPr>
          <a:lstStyle/>
          <a:p>
            <a:r>
              <a:rPr lang="ru-RU" sz="4400"/>
              <a:t>рН средств личной гигиены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9900E9E-ADD1-AF50-CDA0-12FF827C62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34248" y="4857751"/>
            <a:ext cx="4857751" cy="2000249"/>
          </a:xfrm>
        </p:spPr>
        <p:txBody>
          <a:bodyPr>
            <a:normAutofit/>
          </a:bodyPr>
          <a:lstStyle/>
          <a:p>
            <a:r>
              <a:rPr lang="ru-RU"/>
              <a:t>Выполнила</a:t>
            </a:r>
            <a:r>
              <a:rPr lang="ru-RU" b="1"/>
              <a:t>:</a:t>
            </a:r>
            <a:r>
              <a:rPr lang="ru-RU"/>
              <a:t>Шумилина Надежда, ученица 11А класса. </a:t>
            </a:r>
          </a:p>
          <a:p>
            <a:r>
              <a:rPr lang="ru-RU"/>
              <a:t>Руководитель:Здобнова Галина      Николаевна</a:t>
            </a:r>
            <a:endParaRPr lang="ru-RU" b="1"/>
          </a:p>
          <a:p>
            <a:endParaRPr lang="ru-RU"/>
          </a:p>
          <a:p>
            <a:endParaRPr lang="ru-RU"/>
          </a:p>
          <a:p>
            <a:endParaRPr lang="ru-RU" b="1"/>
          </a:p>
          <a:p>
            <a:endParaRPr lang="ru-RU" b="1"/>
          </a:p>
          <a:p>
            <a:endParaRPr lang="ru-RU" b="1"/>
          </a:p>
          <a:p>
            <a:endParaRPr lang="ru-RU" b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DE2907-7B0E-C009-99C4-B59A6262F990}"/>
              </a:ext>
            </a:extLst>
          </p:cNvPr>
          <p:cNvSpPr txBox="1"/>
          <p:nvPr/>
        </p:nvSpPr>
        <p:spPr>
          <a:xfrm>
            <a:off x="4768451" y="75509"/>
            <a:ext cx="76348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/>
              <a:t>Болгарская средняя общеобразовательная школа с углублённым изучением отдельных предметов 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53B0ED28-871F-C4E5-106E-F97AB3A4F3C3}"/>
              </a:ext>
            </a:extLst>
          </p:cNvPr>
          <p:cNvCxnSpPr>
            <a:cxnSpLocks/>
          </p:cNvCxnSpPr>
          <p:nvPr/>
        </p:nvCxnSpPr>
        <p:spPr>
          <a:xfrm>
            <a:off x="4726434" y="238664"/>
            <a:ext cx="0" cy="6380672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3394DE11-219E-F356-B8A6-4A2ED68D6285}"/>
              </a:ext>
            </a:extLst>
          </p:cNvPr>
          <p:cNvCxnSpPr>
            <a:cxnSpLocks/>
          </p:cNvCxnSpPr>
          <p:nvPr/>
        </p:nvCxnSpPr>
        <p:spPr>
          <a:xfrm>
            <a:off x="101557" y="6895754"/>
            <a:ext cx="12090443" cy="75509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389697F6-1CCB-A890-4872-714E527DB2F8}"/>
              </a:ext>
            </a:extLst>
          </p:cNvPr>
          <p:cNvCxnSpPr>
            <a:cxnSpLocks/>
          </p:cNvCxnSpPr>
          <p:nvPr/>
        </p:nvCxnSpPr>
        <p:spPr>
          <a:xfrm>
            <a:off x="-25118" y="-349478"/>
            <a:ext cx="0" cy="7524064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887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64CDDA5A-2BE5-B2FA-14A5-95450AAF8C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16B4B76F-B8D5-ADE2-6919-C2D89CD3AF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345"/>
            <a:ext cx="12191999" cy="553720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9D2E08-1D0D-637E-11A8-B444C24BD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840" y="616345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Cavolini" panose="03000502040302020204" pitchFamily="66" charset="0"/>
                <a:cs typeface="Cavolini" panose="03000502040302020204" pitchFamily="66" charset="0"/>
              </a:rPr>
              <a:t>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005268-E39D-B8D6-EEE3-618E3AD36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028" y="1708548"/>
            <a:ext cx="10515600" cy="4560889"/>
          </a:xfrm>
        </p:spPr>
        <p:txBody>
          <a:bodyPr>
            <a:normAutofit/>
          </a:bodyPr>
          <a:lstStyle/>
          <a:p>
            <a:pPr marL="0" indent="0" rtl="0">
              <a:buNone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 При исследовании рН в средствах точным электронным прибором 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Z.labs 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было выявлено, что не все значения соответствуют норме(образцы номер 3,5), необходимо внимательно следить за кислотностью средств,т.к.это важно для состояния нашей кожи и организма в целом. </a:t>
            </a:r>
            <a:endParaRPr lang="ru-RU" dirty="0">
              <a:effectLst/>
            </a:endParaRPr>
          </a:p>
          <a:p>
            <a:pPr marL="0" indent="0" rtl="0">
              <a:buNone/>
            </a:pPr>
            <a:endParaRPr lang="ru-RU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 rtl="0">
              <a:buNone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1.Нужно беречь свою кожу, она является самым большим органом тела,обладающий многими функциями. </a:t>
            </a:r>
            <a:endParaRPr lang="ru-RU" dirty="0">
              <a:effectLst/>
            </a:endParaRPr>
          </a:p>
          <a:p>
            <a:pPr marL="0" indent="0" rtl="0">
              <a:buNone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2.Для умывания необходимо использовать мягкие, неагрессивные средства, для того, чтобы не сушить кожу и не повреждать ее. </a:t>
            </a:r>
            <a:endParaRPr lang="ru-RU" dirty="0">
              <a:effectLst/>
            </a:endParaRPr>
          </a:p>
          <a:p>
            <a:pPr marL="0" indent="0" rtl="0">
              <a:buNone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3.Подходить к выбору средств личной гигиены необходимо ответственно путём проб и ошибок. </a:t>
            </a:r>
            <a:endParaRPr lang="ru-RU" dirty="0">
              <a:effectLst/>
            </a:endParaRPr>
          </a:p>
          <a:p>
            <a:pPr marL="0" indent="0" rtl="0">
              <a:buNone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4.Негативное влияние на кожу оказывают  солнечные лучи, поэтому летом необходимо использовать крем от загара.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97448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5C799A21-39AB-A480-F07F-BB2605F1F1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08" y="3821906"/>
            <a:ext cx="6640734" cy="588168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1DFD0244-9AEF-B445-7540-CDACC127DB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07" y="111502"/>
            <a:ext cx="6640734" cy="44213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A309EDAD-99D8-2DBD-98BE-9E5BE456B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407" y="111502"/>
            <a:ext cx="7230094" cy="6661547"/>
          </a:xfrm>
        </p:spPr>
        <p:txBody>
          <a:bodyPr/>
          <a:lstStyle/>
          <a:p>
            <a:pPr marL="0" indent="0">
              <a:buNone/>
            </a:pPr>
            <a:r>
              <a:rPr lang="ru-RU"/>
              <a:t> Актуальность:
  Здоровье – это самое главное, что есть у человека. Если мы не будем владеть информацией о том, как его беречь, то всё потеряет свой смысл.  Мы должны уметь ориентироваться в составах разных средств,  которыми вынуждены пользоваться, иначе они погубят нас.</a:t>
            </a:r>
          </a:p>
          <a:p>
            <a:pPr marL="0" indent="0">
              <a:buNone/>
            </a:pPr>
            <a:endParaRPr lang="ru-RU"/>
          </a:p>
          <a:p>
            <a:pPr marL="0" indent="0">
              <a:buNone/>
            </a:pPr>
            <a:r>
              <a:rPr lang="ru-RU"/>
              <a:t> Цель:</a:t>
            </a:r>
          </a:p>
          <a:p>
            <a:pPr marL="0" indent="0">
              <a:buNone/>
            </a:pPr>
            <a:r>
              <a:rPr lang="ru-RU"/>
              <a:t>  Определить кислотность средств личной гигиены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A4C63357-03A4-944E-DED1-3FE4697D34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109" y="0"/>
            <a:ext cx="4458891" cy="689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11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50263573-2B03-DBE5-E2DA-849646DFB9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8" y="97692"/>
            <a:ext cx="12010430" cy="32062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620CC97-85F0-9BC2-0678-18D647CF2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39" y="364182"/>
            <a:ext cx="11520487" cy="6129635"/>
          </a:xfrm>
        </p:spPr>
        <p:txBody>
          <a:bodyPr/>
          <a:lstStyle/>
          <a:p>
            <a:pPr marL="0" indent="0">
              <a:buNone/>
            </a:pPr>
            <a:r>
              <a:rPr lang="ru-RU"/>
              <a:t> Я хочу узнать:</a:t>
            </a:r>
          </a:p>
          <a:p>
            <a:pPr marL="0" indent="0">
              <a:buNone/>
            </a:pPr>
            <a:r>
              <a:rPr lang="ru-RU"/>
              <a:t>1.как влияет на кожу средства личной гигиены с неподходящим рН</a:t>
            </a:r>
          </a:p>
          <a:p>
            <a:pPr marL="0" indent="0">
              <a:buNone/>
            </a:pPr>
            <a:r>
              <a:rPr lang="ru-RU"/>
              <a:t>2.Как влияет кислотно-щелочного баланса на здоровье человека</a:t>
            </a:r>
          </a:p>
          <a:p>
            <a:pPr marL="0" indent="0">
              <a:buNone/>
            </a:pPr>
            <a:r>
              <a:rPr lang="ru-RU"/>
              <a:t>3.Также хочу провести эксперимент, измерив датчиком рН кислотность средств. </a:t>
            </a:r>
          </a:p>
          <a:p>
            <a:pPr marL="0" indent="0">
              <a:buNone/>
            </a:pPr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879FAD0-F089-8CE7-EEB0-0B62F39CBF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122" y="3511302"/>
            <a:ext cx="9847755" cy="334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155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2F4A6C0-08E1-32A0-FDBF-232994CB0B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5965030" cy="6858001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F0A7E25F-2E19-5F1E-13A6-4DE765B0E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466" y="-5072062"/>
            <a:ext cx="5768566" cy="108899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6647E8-2632-050D-85E6-1D6A8CBA7DCE}"/>
              </a:ext>
            </a:extLst>
          </p:cNvPr>
          <p:cNvSpPr txBox="1"/>
          <p:nvPr/>
        </p:nvSpPr>
        <p:spPr>
          <a:xfrm rot="10800000" flipV="1">
            <a:off x="9090421" y="3030552"/>
            <a:ext cx="247650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2800" b="0" i="0" dirty="0">
              <a:solidFill>
                <a:srgbClr val="181818"/>
              </a:solidFill>
              <a:effectLst/>
            </a:endParaRPr>
          </a:p>
          <a:p>
            <a:pPr algn="just"/>
            <a:endParaRPr lang="ru-RU" sz="2800" i="0" dirty="0">
              <a:solidFill>
                <a:srgbClr val="181818"/>
              </a:solidFill>
              <a:effectLst/>
            </a:endParaRPr>
          </a:p>
          <a:p>
            <a:pPr algn="just"/>
            <a:endParaRPr lang="ru-RU" sz="2800" i="0" dirty="0">
              <a:solidFill>
                <a:srgbClr val="181818"/>
              </a:solidFill>
              <a:effectLst/>
            </a:endParaRPr>
          </a:p>
        </p:txBody>
      </p: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8FE6431A-3FAB-CD46-3676-049E6364BDA9}"/>
              </a:ext>
            </a:extLst>
          </p:cNvPr>
          <p:cNvCxnSpPr>
            <a:cxnSpLocks/>
          </p:cNvCxnSpPr>
          <p:nvPr/>
        </p:nvCxnSpPr>
        <p:spPr>
          <a:xfrm>
            <a:off x="5965031" y="-660797"/>
            <a:ext cx="0" cy="7804547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AF4FF2D-7BD8-209C-CD7D-55F67C51FAD7}"/>
              </a:ext>
            </a:extLst>
          </p:cNvPr>
          <p:cNvSpPr txBox="1"/>
          <p:nvPr/>
        </p:nvSpPr>
        <p:spPr>
          <a:xfrm>
            <a:off x="410766" y="553640"/>
            <a:ext cx="525696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рН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пш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 - это водородный показатель, который показывает баланс кислоты и щелочи в моющем средстве. От 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pH 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зависит ход химических реакций при выполнении уборочных работ и качество выполняемой очистки, поэтому для удаления минеральных, солевых и кальциевых загрязнений, как правило, используются кислотные средства, а для очистки жировых и органических - щелочные.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endParaRPr lang="ru-RU" dirty="0">
              <a:effectLst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1C7EE65F-C7C8-14F9-BF06-FEDE91525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140" y="-6983015"/>
            <a:ext cx="4513659" cy="5107781"/>
          </a:xfrm>
        </p:spPr>
        <p:txBody>
          <a:bodyPr/>
          <a:lstStyle/>
          <a:p>
            <a:br>
              <a:rPr lang="ru-RU" dirty="0"/>
            </a:b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D031F7-ABD0-0FA0-B078-7B823773D9EA}"/>
              </a:ext>
            </a:extLst>
          </p:cNvPr>
          <p:cNvSpPr txBox="1"/>
          <p:nvPr/>
        </p:nvSpPr>
        <p:spPr>
          <a:xfrm>
            <a:off x="348414" y="3497423"/>
            <a:ext cx="525779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Шкала </a:t>
            </a:r>
            <a:r>
              <a:rPr lang="af-ZA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pH</a:t>
            </a:r>
            <a:endParaRPr lang="af-ZA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Шкала 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pH 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представляет собой ряд цифр от 0 до 14, которые обозначают степень кислотности. 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ph 1 – 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это очень кислая среда. Шкала перемещается от деления к делению к сильнощелочным (14). Обе крайности небезопасны для здоровья человека. </a:t>
            </a:r>
            <a:endParaRPr lang="ru-RU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br>
              <a:rPr lang="ru-RU" dirty="0"/>
            </a:br>
            <a:endParaRPr lang="ru-RU" dirty="0">
              <a:effectLst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CCEE571-9709-E269-D05A-EBF85E68F1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512" y="3984661"/>
            <a:ext cx="5898488" cy="289006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DCC56A2-8E78-C839-50A6-76F66E4A1864}"/>
              </a:ext>
            </a:extLst>
          </p:cNvPr>
          <p:cNvSpPr txBox="1"/>
          <p:nvPr/>
        </p:nvSpPr>
        <p:spPr>
          <a:xfrm rot="10800000" flipV="1">
            <a:off x="6309124" y="3030552"/>
            <a:ext cx="52577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2800" b="0" i="0" dirty="0">
              <a:solidFill>
                <a:srgbClr val="181818"/>
              </a:solidFill>
              <a:effectLst/>
            </a:endParaRPr>
          </a:p>
          <a:p>
            <a:pPr algn="just"/>
            <a:endParaRPr lang="ru-RU" sz="2800" b="0" i="0" dirty="0">
              <a:solidFill>
                <a:srgbClr val="181818"/>
              </a:solidFill>
              <a:effectLst/>
            </a:endParaRPr>
          </a:p>
        </p:txBody>
      </p:sp>
      <p:pic>
        <p:nvPicPr>
          <p:cNvPr id="39" name="Рисунок 39">
            <a:extLst>
              <a:ext uri="{FF2B5EF4-FFF2-40B4-BE49-F238E27FC236}">
                <a16:creationId xmlns:a16="http://schemas.microsoft.com/office/drawing/2014/main" id="{CAD684EE-7CD7-3783-6BD8-F8223E4D40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936" y="553640"/>
            <a:ext cx="5489391" cy="308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768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E3F9A83A-C909-D2E8-D434-7473B43F3B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8" y="0"/>
            <a:ext cx="12158218" cy="6858000"/>
          </a:xfrm>
          <a:prstGeom prst="rect">
            <a:avLst/>
          </a:prstGeom>
        </p:spPr>
      </p:pic>
      <p:pic>
        <p:nvPicPr>
          <p:cNvPr id="5" name="Рисунок 6">
            <a:extLst>
              <a:ext uri="{FF2B5EF4-FFF2-40B4-BE49-F238E27FC236}">
                <a16:creationId xmlns:a16="http://schemas.microsoft.com/office/drawing/2014/main" id="{4692E282-CE60-151F-3A2D-F975505E71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24" y="709310"/>
            <a:ext cx="11335727" cy="52608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1507D0-F732-CC12-BB43-95B390F8C640}"/>
              </a:ext>
            </a:extLst>
          </p:cNvPr>
          <p:cNvSpPr txBox="1"/>
          <p:nvPr/>
        </p:nvSpPr>
        <p:spPr>
          <a:xfrm>
            <a:off x="835374" y="4280951"/>
            <a:ext cx="834181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800" dirty="0"/>
          </a:p>
          <a:p>
            <a:endParaRPr lang="ru-RU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19AB4D-B9FD-21E8-685D-D995D36661E7}"/>
              </a:ext>
            </a:extLst>
          </p:cNvPr>
          <p:cNvSpPr txBox="1"/>
          <p:nvPr/>
        </p:nvSpPr>
        <p:spPr>
          <a:xfrm>
            <a:off x="678656" y="1089898"/>
            <a:ext cx="10677970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Cavolini" panose="03000502040302020204" pitchFamily="66" charset="0"/>
                <a:cs typeface="Cavolini" panose="03000502040302020204" pitchFamily="66" charset="0"/>
              </a:rPr>
              <a:t>Влияние неподходящего рН на кожу человека</a:t>
            </a:r>
            <a:endParaRPr lang="ru-RU" sz="2800" dirty="0">
              <a:effectLst/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endParaRPr lang="ru-RU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Если 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pH 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косметического продукта радикально не совпадает с 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pH 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кожи, это оказывает на нее сильное влияние (один раз ничего страшного, но постоянные повреждения чреваты серьезными проблемами).      Например, твердое кусковое мыло (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pH 10 — 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щелочная среда) сильно сушит кожу рук (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pH 6,6 — 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кислая среда), лица (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pH 4,7 — 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тоже кислая) и уж тем более слизистых (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pH 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от 3,8). На примере с мылом очевидна главная особенность косметики с неподходящим 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pH — 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 ее применением связан дискомфорт.</a:t>
            </a:r>
            <a:endParaRPr lang="ru-RU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br>
              <a:rPr lang="ru-RU" dirty="0"/>
            </a:b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Иногда, чтобы нарушить 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pH 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кожи, даже не нужна косметика — достаточно воды из-под крана. В России ее обеззараживают с помощью хлора, то есть вместо нейтрального она имеет щелочной 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pH 8–8,5. 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После умывания такой водой стягивает даже жирную кожу, не говоря уже о сухой и нормальной. </a:t>
            </a:r>
            <a:endParaRPr lang="ru-RU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Если липидный баланс кожи нарушен, уход за кожей каждый день проводится неграмотно, это может вызвать целый ряд проблем:</a:t>
            </a:r>
            <a:endParaRPr lang="ru-RU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закупорка пор,воспаления и акне,нарушение дыхания и питания кожи,снижение эластичности. 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30056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5">
            <a:extLst>
              <a:ext uri="{FF2B5EF4-FFF2-40B4-BE49-F238E27FC236}">
                <a16:creationId xmlns:a16="http://schemas.microsoft.com/office/drawing/2014/main" id="{FADF2371-A06C-1231-5392-190924E78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8C8279-E492-1399-3745-338669970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165" y="0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dirty="0"/>
              <a:t>Проведение эксперимента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F09111-E7F0-36FA-D786-EE29475C57CA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838199" y="2732484"/>
            <a:ext cx="10252471" cy="3444479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1D4167-5349-C782-C373-F2D3B7EEDCBB}"/>
              </a:ext>
            </a:extLst>
          </p:cNvPr>
          <p:cNvSpPr txBox="1"/>
          <p:nvPr/>
        </p:nvSpPr>
        <p:spPr>
          <a:xfrm>
            <a:off x="291165" y="398329"/>
            <a:ext cx="1099661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endParaRPr lang="ru-RU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br>
              <a:rPr lang="ru-RU" dirty="0"/>
            </a:br>
            <a:br>
              <a:rPr lang="ru-RU" dirty="0"/>
            </a:b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1.Измерение 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pH  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средств проводилось с помощью датчика 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pH 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и компьютерной программы 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Z.labs.</a:t>
            </a:r>
            <a:endParaRPr lang="af-ZA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   </a:t>
            </a:r>
            <a:endParaRPr lang="ru-RU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effectLst/>
              </a:rPr>
              <a:t>2.Исследуемые средства смешаны с водой в пропорции 1:50</a:t>
            </a:r>
          </a:p>
        </p:txBody>
      </p:sp>
      <p:pic>
        <p:nvPicPr>
          <p:cNvPr id="10" name="Рисунок 10">
            <a:extLst>
              <a:ext uri="{FF2B5EF4-FFF2-40B4-BE49-F238E27FC236}">
                <a16:creationId xmlns:a16="http://schemas.microsoft.com/office/drawing/2014/main" id="{CFAA81DF-90DF-734A-60A2-44AD54F258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65" y="2979746"/>
            <a:ext cx="4710766" cy="3536019"/>
          </a:xfrm>
          <a:prstGeom prst="rect">
            <a:avLst/>
          </a:prstGeom>
        </p:spPr>
      </p:pic>
      <p:pic>
        <p:nvPicPr>
          <p:cNvPr id="11" name="Рисунок 11">
            <a:extLst>
              <a:ext uri="{FF2B5EF4-FFF2-40B4-BE49-F238E27FC236}">
                <a16:creationId xmlns:a16="http://schemas.microsoft.com/office/drawing/2014/main" id="{83A02A28-F529-5BBB-A1CB-92A240B300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965" y="2956857"/>
            <a:ext cx="6283516" cy="353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129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9">
            <a:extLst>
              <a:ext uri="{FF2B5EF4-FFF2-40B4-BE49-F238E27FC236}">
                <a16:creationId xmlns:a16="http://schemas.microsoft.com/office/drawing/2014/main" id="{50B1D0CF-D3AD-4D06-2FFF-BC6E8D4AE8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8" name="Рисунок 8">
            <a:extLst>
              <a:ext uri="{FF2B5EF4-FFF2-40B4-BE49-F238E27FC236}">
                <a16:creationId xmlns:a16="http://schemas.microsoft.com/office/drawing/2014/main" id="{9C01BC9D-BE5E-8248-3F72-A4C7CAC36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8" y="0"/>
            <a:ext cx="12044571" cy="24088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C7FA6C-DAD7-BB48-B890-BBDB44E88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929" y="402627"/>
            <a:ext cx="16066996" cy="1717169"/>
          </a:xfrm>
        </p:spPr>
        <p:txBody>
          <a:bodyPr>
            <a:normAutofit/>
          </a:bodyPr>
          <a:lstStyle/>
          <a:p>
            <a:r>
              <a:rPr lang="ru-RU" dirty="0">
                <a:latin typeface="Cavolini" panose="03000502040302020204" pitchFamily="66" charset="0"/>
                <a:ea typeface="Arial Rounded MT Bold" panose="02000000000000000000" pitchFamily="2" charset="0"/>
                <a:cs typeface="Cavolini" panose="03000502040302020204" pitchFamily="66" charset="0"/>
              </a:rPr>
              <a:t>Измерение рН средств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186D3A-3CF0-D887-3299-E5CB99624EF3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1400770" y="-4449121"/>
            <a:ext cx="10515600" cy="912216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56FEBD-7072-0F44-3E9C-B67D825DC281}"/>
              </a:ext>
            </a:extLst>
          </p:cNvPr>
          <p:cNvSpPr txBox="1"/>
          <p:nvPr/>
        </p:nvSpPr>
        <p:spPr>
          <a:xfrm>
            <a:off x="5369975" y="2738099"/>
            <a:ext cx="6434429" cy="371727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justLow" rtl="0">
              <a:spcBef>
                <a:spcPts val="0"/>
              </a:spcBef>
              <a:spcAft>
                <a:spcPts val="0"/>
              </a:spcAft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Результаты:</a:t>
            </a:r>
            <a:endParaRPr lang="ru-RU" dirty="0">
              <a:effectLst/>
            </a:endParaRPr>
          </a:p>
          <a:p>
            <a:pPr algn="justLow" rtl="0">
              <a:spcBef>
                <a:spcPts val="0"/>
              </a:spcBef>
              <a:spcAft>
                <a:spcPts val="0"/>
              </a:spcAft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pH 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шампунь "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B*********"=7,2(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норма = 7) </a:t>
            </a:r>
            <a:endParaRPr lang="ru-RU" dirty="0">
              <a:effectLst/>
            </a:endParaRPr>
          </a:p>
          <a:p>
            <a:pPr algn="justLow" rtl="0">
              <a:spcBef>
                <a:spcPts val="0"/>
              </a:spcBef>
              <a:spcAft>
                <a:spcPts val="0"/>
              </a:spcAft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2.рН ополаскиватель "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G*******" = 8(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норма=7-8,5) </a:t>
            </a:r>
            <a:endParaRPr lang="ru-RU" dirty="0">
              <a:effectLst/>
            </a:endParaRPr>
          </a:p>
          <a:p>
            <a:pPr algn="justLow" rtl="0">
              <a:spcBef>
                <a:spcPts val="0"/>
              </a:spcBef>
              <a:spcAft>
                <a:spcPts val="0"/>
              </a:spcAft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3.рН гель для умывания "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S*****" =8(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норма=5-6) </a:t>
            </a:r>
            <a:endParaRPr lang="ru-RU" dirty="0">
              <a:effectLst/>
            </a:endParaRPr>
          </a:p>
          <a:p>
            <a:pPr algn="justLow" rtl="0">
              <a:spcBef>
                <a:spcPts val="0"/>
              </a:spcBef>
              <a:spcAft>
                <a:spcPts val="0"/>
              </a:spcAft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4.рН лосьон для лица "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B**"=7,3(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норма=5-7) </a:t>
            </a:r>
            <a:endParaRPr lang="ru-RU" dirty="0">
              <a:effectLst/>
            </a:endParaRPr>
          </a:p>
          <a:p>
            <a:pPr algn="justLow" rtl="0">
              <a:spcBef>
                <a:spcPts val="0"/>
              </a:spcBef>
              <a:spcAft>
                <a:spcPts val="0"/>
              </a:spcAft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5.рН крем "О****** *****"=7,2(норма=6,3) </a:t>
            </a:r>
            <a:endParaRPr lang="ru-RU" dirty="0">
              <a:effectLst/>
            </a:endParaRPr>
          </a:p>
          <a:p>
            <a:pPr rtl="1"/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Некоторые данные могут не совпадать из-за ряда причин:неравномерная концентрация раствора,недостаточное погружение электрода в раствор и т. д. </a:t>
            </a:r>
            <a:endParaRPr lang="ru-RU" dirty="0">
              <a:effectLst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3ADE014B-6A7A-479B-EE46-66A1753C3C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63" y="2767014"/>
            <a:ext cx="4887784" cy="326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981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5">
            <a:extLst>
              <a:ext uri="{FF2B5EF4-FFF2-40B4-BE49-F238E27FC236}">
                <a16:creationId xmlns:a16="http://schemas.microsoft.com/office/drawing/2014/main" id="{FDCDA632-AEDA-4C59-17E4-03F061CA6F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10995-C089-E05A-F4E0-FB1716976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676" y="-180598"/>
            <a:ext cx="10515600" cy="1325186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Cavolini" panose="020B0502040504020204" pitchFamily="34" charset="0"/>
                <a:cs typeface="Aldhabi" pitchFamily="2" charset="-78"/>
              </a:rPr>
              <a:t>На что обратить внимание на этикетке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227A74-4D28-AC8E-9778-F256D8709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676" y="3587412"/>
            <a:ext cx="10800159" cy="5160508"/>
          </a:xfrm>
        </p:spPr>
        <p:txBody>
          <a:bodyPr/>
          <a:lstStyle/>
          <a:p>
            <a:pPr marL="0" indent="0" rtl="0">
              <a:buNone/>
            </a:pPr>
            <a:r>
              <a:rPr lang="ru-RU" i="0" u="none" strike="noStrike" dirty="0">
                <a:solidFill>
                  <a:srgbClr val="000000"/>
                </a:solidFill>
                <a:effectLst/>
                <a:latin typeface="Cavolini" panose="03000502040302020204" pitchFamily="66" charset="0"/>
                <a:cs typeface="Cavolini" panose="03000502040302020204" pitchFamily="66" charset="0"/>
              </a:rPr>
              <a:t>Консерванты, которые реже вызывают аллергию</a:t>
            </a:r>
            <a:endParaRPr lang="ru-RU" dirty="0">
              <a:effectLst/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 rtl="0">
              <a:buNone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Название на английском</a:t>
            </a:r>
            <a:endParaRPr lang="ru-RU" dirty="0">
              <a:effectLst/>
            </a:endParaRPr>
          </a:p>
          <a:p>
            <a:pPr marL="0" indent="0" rtl="0">
              <a:buNone/>
            </a:pP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Парабены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Methylparaben, Ethylparaben, Propylparaben), benzoic acid, caprylyl glycol, glycerin, phenoxyethanol, potassium sorbate, sodium benzoate, sorbic acid</a:t>
            </a:r>
            <a:endParaRPr lang="af-ZA" dirty="0">
              <a:effectLst/>
            </a:endParaRPr>
          </a:p>
          <a:p>
            <a:pPr marL="0" indent="0" rtl="0">
              <a:buNone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Название на русском</a:t>
            </a:r>
            <a:endParaRPr lang="ru-RU" dirty="0">
              <a:effectLst/>
            </a:endParaRPr>
          </a:p>
          <a:p>
            <a:pPr marL="0" indent="0" rtl="0">
              <a:buNone/>
            </a:pP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Парабены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бензойная кислота,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каприлилгликоль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глицерин,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феноксиэтанол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сорбат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калия,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бензоат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натрия,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сорбиновая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кислота</a:t>
            </a:r>
            <a:endParaRPr lang="ru-RU" dirty="0">
              <a:effectLst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F80551-6F41-CEEA-E659-BD2B60C6569E}"/>
              </a:ext>
            </a:extLst>
          </p:cNvPr>
          <p:cNvSpPr txBox="1"/>
          <p:nvPr/>
        </p:nvSpPr>
        <p:spPr>
          <a:xfrm>
            <a:off x="269676" y="1144964"/>
            <a:ext cx="1165264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Агрессивные ПАВ: 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Sodium Lauryl Sulfate (SLS), Sodium Laurate, Sodium Cocoate, Sodium Tallowate.</a:t>
            </a:r>
            <a:endParaRPr lang="af-ZA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br>
              <a:rPr lang="af-ZA" dirty="0"/>
            </a:b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Мягкие ПАВ: 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Sodium Laureth Sulfate (SLES) 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вместе с 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Cocamidopropyl Betaine, Sodium Cocoyl Isethionate, 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ПАВ с окончанием 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Sarcosinate 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или 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Succinate.</a:t>
            </a:r>
            <a:endParaRPr lang="af-ZA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br>
              <a:rPr lang="af-ZA" dirty="0"/>
            </a:b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Cocamidopropyl Betaine, 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 также ПАВ с окончанием </a:t>
            </a:r>
            <a:r>
              <a:rPr lang="af-ZA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glucoside — 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распространенные аллергены. Они получали награду «Аллерген года» от Американского общества контактного дерматита.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endParaRPr lang="ru-RU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69465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BEDD52A6-BE85-264E-A984-2BE1D74A69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3FF8F9FE-6C79-9A4B-3E29-B98267D379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8256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771146-0BF6-CA18-4813-A97E7ACE7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211" y="410737"/>
            <a:ext cx="11050191" cy="1295458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Cavolini" panose="03000502040302020204" pitchFamily="66" charset="0"/>
                <a:cs typeface="Cavolini" panose="03000502040302020204" pitchFamily="66" charset="0"/>
              </a:rPr>
              <a:t>Как можно узнать РН средств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840075-E309-F1CF-E7B6-0015238DF6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50930C-B642-D642-46B2-602DD40CDA99}"/>
              </a:ext>
            </a:extLst>
          </p:cNvPr>
          <p:cNvSpPr txBox="1"/>
          <p:nvPr/>
        </p:nvSpPr>
        <p:spPr>
          <a:xfrm>
            <a:off x="443507" y="1825625"/>
            <a:ext cx="1130498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endParaRPr lang="ru-RU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1)Напишите производителю — у него точно есть эти данные.</a:t>
            </a:r>
            <a:endParaRPr lang="ru-RU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endParaRPr lang="ru-RU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2)Поищите в интернете— возможно, кто-то из пользователей уже написал производителю до вас. </a:t>
            </a:r>
            <a:endParaRPr lang="ru-RU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endParaRPr lang="ru-RU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3)Купите лакмусовые полоски или полноценный рН-тестер. Важно: погружать полоски или прибор нужно в средство в той концентрации, в которой вы наносите его на лицо. Например, гель для умывания перед измерением нужно развести в ладони с водой.</a:t>
            </a:r>
            <a:endParaRPr lang="ru-RU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endParaRPr lang="ru-RU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4)Оцените состав: на кислую среду указывает наличие лимонной и (или) молочной кислоты, на щелочную —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ПАВы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первых строчках</a:t>
            </a:r>
            <a:endParaRPr lang="ru-RU" dirty="0">
              <a:effectLst/>
            </a:endParaRPr>
          </a:p>
          <a:p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6143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Широкоэкранный</PresentationFormat>
  <Slides>10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рН средств личной гигиены</vt:lpstr>
      <vt:lpstr>Презентация PowerPoint</vt:lpstr>
      <vt:lpstr>Презентация PowerPoint</vt:lpstr>
      <vt:lpstr> </vt:lpstr>
      <vt:lpstr>Презентация PowerPoint</vt:lpstr>
      <vt:lpstr>Проведение эксперимента</vt:lpstr>
      <vt:lpstr>Измерение рН средств</vt:lpstr>
      <vt:lpstr>На что обратить внимание на этикетке</vt:lpstr>
      <vt:lpstr>Как можно узнать РН средств</vt:lpstr>
      <vt:lpstr>Заключение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 средств личной гигиены</dc:title>
  <dc:creator>Надежда Шумилина</dc:creator>
  <cp:lastModifiedBy>Надежда Шумилина</cp:lastModifiedBy>
  <cp:revision>19</cp:revision>
  <dcterms:created xsi:type="dcterms:W3CDTF">2022-10-15T12:11:16Z</dcterms:created>
  <dcterms:modified xsi:type="dcterms:W3CDTF">2023-05-10T07:24:54Z</dcterms:modified>
</cp:coreProperties>
</file>